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8977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8cffe80009c0cdf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8_1#9749f64e2?pid=324a5fee0&amp;color=0,0,0&amp;vtp=1&amp;bt=1&amp;bbb=1"/>
              <p:cNvSpPr/>
              <p:nvPr/>
            </p:nvSpPr>
            <p:spPr>
              <a:xfrm>
                <a:off x="612648" y="466344"/>
                <a:ext cx="10963656" cy="8189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0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公式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有什么区别？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7_BD.18_1#9749f64e2?pid=324a5fee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818960"/>
              </a:xfrm>
              <a:prstGeom prst="rect">
                <a:avLst/>
              </a:prstGeom>
              <a:blipFill>
                <a:blip r:embed="rId3"/>
                <a:stretch>
                  <a:fillRect l="-200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9_1#9749f64e2?pid=324a5fee0&amp;color=0,0,0&amp;vtp=1&amp;bbb=1&amp;hb=1"/>
              <p:cNvSpPr/>
              <p:nvPr/>
            </p:nvSpPr>
            <p:spPr>
              <a:xfrm>
                <a:off x="612648" y="1289876"/>
                <a:ext cx="10963656" cy="33113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是电容的定义式，适用于任何电容器，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对于某电容器，</a:t>
                </a:r>
              </a:p>
              <a:p>
                <a:pPr latinLnBrk="1">
                  <a:lnSpc>
                    <a:spcPts val="72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∝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不变。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是电容的决定式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，只适用于平行板电容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器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，对于平行板电容器，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∝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∝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∝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，反映了影响平行板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电容器电容的因素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7_AN.19_1#9749f64e2?pid=324a5fee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289876"/>
                <a:ext cx="10963656" cy="3311335"/>
              </a:xfrm>
              <a:prstGeom prst="rect">
                <a:avLst/>
              </a:prstGeom>
              <a:blipFill>
                <a:blip r:embed="rId4"/>
                <a:stretch>
                  <a:fillRect l="-2002" r="-945" b="-62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ce179703?pid=ca2f53e8e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p:sp>
        <p:nvSpPr>
          <p:cNvPr id="3" name="QC_6_BD.20_1#3e90054c3?pid=3ce179703&amp;color=0,0,0&amp;vtp=1&amp;bbb=1"/>
          <p:cNvSpPr/>
          <p:nvPr/>
        </p:nvSpPr>
        <p:spPr>
          <a:xfrm>
            <a:off x="612648" y="1190317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28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关于平行板电容器的电容，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4" name="QC_6_AN.21_1#3e90054c3.bracket?pid=3ce179703&amp;color=0,0,0&amp;vpa=9&amp;vtp=1"/>
          <p:cNvSpPr/>
          <p:nvPr/>
        </p:nvSpPr>
        <p:spPr>
          <a:xfrm>
            <a:off x="8816055" y="1176982"/>
            <a:ext cx="495300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2_1#3e90054c3.choices?pid=3ce179703&amp;color=0,0,0&amp;vtp=1&amp;bbb=1"/>
              <p:cNvSpPr/>
              <p:nvPr/>
            </p:nvSpPr>
            <p:spPr>
              <a:xfrm>
                <a:off x="612648" y="1749425"/>
                <a:ext cx="10963656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与两极板的正对面积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有关，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越大，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越小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与两极板的间距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有关，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越大，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越小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与两极板上所加电压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有关，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越大，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越大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与两极板上所带电荷量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有关，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越小，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越大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6_BD.22_1#3e90054c3.choices?pid=3ce17970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749425"/>
                <a:ext cx="10963656" cy="2496757"/>
              </a:xfrm>
              <a:prstGeom prst="rect">
                <a:avLst/>
              </a:prstGeom>
              <a:blipFill>
                <a:blip r:embed="rId3"/>
                <a:stretch>
                  <a:fillRect l="-2002" b="-82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S.23_1#3e90054c3?pid=3ce179703&amp;color=0,0,0&amp;vtp=1&amp;bbb=1"/>
          <p:cNvSpPr/>
          <p:nvPr/>
        </p:nvSpPr>
        <p:spPr>
          <a:xfrm>
            <a:off x="612648" y="4238625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由平行板电容器电容的决定式可判断B正确。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4_1#78bacfad4?sp=1&amp;pid=3ce179703&amp;color=0,0,0&amp;vtp=1&amp;bt=1&amp;bbb=1&amp;hb=1"/>
              <p:cNvSpPr/>
              <p:nvPr/>
            </p:nvSpPr>
            <p:spPr>
              <a:xfrm>
                <a:off x="612648" y="468000"/>
                <a:ext cx="10963656" cy="37921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（2024湖南长沙长郡中学高一期末）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如图甲所示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，计算机键盘为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电容式传感器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，每个键下面由相互平行、间距为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的活动金属片和固定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金属片组成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，两金属片间有空气间隙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，两金属片组成一个平行板电容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，如图乙所示。其内部电路如图丙所示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，已知只有当该键的电容改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变量大于或等于原电容的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时，传感器才有感应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，则下列说法正确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BD.24_1#78bacfad4?sp=1&amp;pid=3ce17970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792157"/>
              </a:xfrm>
              <a:prstGeom prst="rect">
                <a:avLst/>
              </a:prstGeom>
              <a:blipFill>
                <a:blip r:embed="rId3"/>
                <a:stretch>
                  <a:fillRect l="-2002" r="-1112" b="-56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26_2#78bacfad4?iti=1&amp;htil=1&amp;pid=3ce179703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144" y="906912"/>
            <a:ext cx="2569464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QC_6_BD.26_3#78bacfad4?iti=2&amp;htil=1&amp;pid=3ce179703&amp;color=0,0,0&amp;vtp=1&amp;bt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6864" y="468000"/>
            <a:ext cx="2935224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6_BD.26_4#78bacfad4?iti=3&amp;htil=1&amp;pid=3ce179703&amp;color=0,0,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0" y="788040"/>
            <a:ext cx="2862072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6_BD.26_5#78bacfad4?iti=1&amp;htil=1&amp;pid=3ce179703&amp;color=0,0,0&amp;vtp=1"/>
          <p:cNvSpPr/>
          <p:nvPr/>
        </p:nvSpPr>
        <p:spPr>
          <a:xfrm>
            <a:off x="2218595" y="2469520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6" name="QC_6_BD.26_6#78bacfad4?iti=2&amp;htil=1&amp;pid=3ce179703&amp;color=0,0,0&amp;vtp=1"/>
          <p:cNvSpPr/>
          <p:nvPr/>
        </p:nvSpPr>
        <p:spPr>
          <a:xfrm>
            <a:off x="5876195" y="2469520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  <p:sp>
        <p:nvSpPr>
          <p:cNvPr id="7" name="QC_6_BD.26_7#78bacfad4?iti=3&amp;htil=1&amp;pid=3ce179703&amp;color=0,0,0&amp;vtp=1"/>
          <p:cNvSpPr/>
          <p:nvPr/>
        </p:nvSpPr>
        <p:spPr>
          <a:xfrm>
            <a:off x="9533795" y="2460376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丙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BD.26_8#78bacfad4.choices?pid=3ce179703&amp;color=0,0,0&amp;vtp=1&amp;bbb=1"/>
              <p:cNvSpPr/>
              <p:nvPr/>
            </p:nvSpPr>
            <p:spPr>
              <a:xfrm>
                <a:off x="612648" y="3111187"/>
                <a:ext cx="10963656" cy="262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按键的过程中，电容器的电容减小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按键的过程中，图丙中电流方向从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流向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欲使传感器有感应，按键需至少按下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𝑑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欲使传感器有感应，按键需至少按下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8" name="QC_6_BD.26_8#78bacfad4.choices?pid=3ce17970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111187"/>
                <a:ext cx="10963656" cy="2628900"/>
              </a:xfrm>
              <a:prstGeom prst="rect">
                <a:avLst/>
              </a:prstGeom>
              <a:blipFill>
                <a:blip r:embed="rId6"/>
                <a:stretch>
                  <a:fillRect l="-2002" b="-46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C_6_AN.25_1#78bacfad4.bracket?pid=3ce179703&amp;color=0,0,0&amp;vpa=10&amp;vtp=1&amp;answeroption=D">
            <a:extLst>
              <a:ext uri="{FF2B5EF4-FFF2-40B4-BE49-F238E27FC236}">
                <a16:creationId xmlns:a16="http://schemas.microsoft.com/office/drawing/2014/main" id="{1D6CAB22-AD23-9795-C9CB-8FD08B2C10AF}"/>
              </a:ext>
            </a:extLst>
          </p:cNvPr>
          <p:cNvSpPr txBox="1"/>
          <p:nvPr/>
        </p:nvSpPr>
        <p:spPr>
          <a:xfrm>
            <a:off x="485648" y="5171127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7_1#78bacfad4?pid=3ce179703&amp;color=0,0,0&amp;vtp=1&amp;bt=1&amp;bbb=1&amp;hb=1"/>
              <p:cNvSpPr/>
              <p:nvPr/>
            </p:nvSpPr>
            <p:spPr>
              <a:xfrm>
                <a:off x="612648" y="466344"/>
                <a:ext cx="10963656" cy="3942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得，按键过程中，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减小，C增大，故A错误；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因C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不变，根据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𝐶𝑈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增大，电容器充电，电流方向从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流向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，故B错误；按键过程中，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减小，电容C增大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，当电容至少增大为原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来的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时，传感器才有感应，根据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得，板间距离至少为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</a:t>
                </a:r>
              </a:p>
              <a:p>
                <a:pPr latinLnBrk="1">
                  <a:lnSpc>
                    <a:spcPts val="7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以按键需至少按下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，故C错误，D正确。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27_1#78bacfad4?pid=3ce17970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3942144"/>
              </a:xfrm>
              <a:prstGeom prst="rect">
                <a:avLst/>
              </a:prstGeom>
              <a:blipFill>
                <a:blip r:embed="rId3"/>
                <a:stretch>
                  <a:fillRect l="-2002" r="-1057" b="-30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6d476046c?sp=1&amp;pid=3ce17970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7_BD.28_1#0110828f4?htil=3&amp;pid=6d476046c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7625" y="1153541"/>
            <a:ext cx="2889504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BD.28_2#0110828f4?htil=3&amp;sp=1&amp;pid=6d476046c&amp;color=0,0,0&amp;vtp=1&amp;bbb=1&amp;hb=1&amp;hs=1"/>
          <p:cNvSpPr/>
          <p:nvPr/>
        </p:nvSpPr>
        <p:spPr>
          <a:xfrm>
            <a:off x="612648" y="1135253"/>
            <a:ext cx="7946136" cy="18490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多选题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（2024湖北黄冈高一月考</a:t>
            </a:r>
            <a:r>
              <a:rPr lang="en-US" altLang="zh-CN" sz="2800" b="0" i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一种可调电容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器的结构图如图所示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，关于该可调电容器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，下列说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C_7_AN.29_1#0110828f4.bracket?pid=6d476046c&amp;color=0,0,0&amp;vpa=11&amp;vtp=1&amp;bbb=1"/>
          <p:cNvSpPr/>
          <p:nvPr/>
        </p:nvSpPr>
        <p:spPr>
          <a:xfrm>
            <a:off x="2731167" y="2417318"/>
            <a:ext cx="75247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BD</a:t>
            </a:r>
            <a:endParaRPr lang="en-US" altLang="zh-CN" sz="2800" dirty="0"/>
          </a:p>
        </p:txBody>
      </p:sp>
      <p:sp>
        <p:nvSpPr>
          <p:cNvPr id="6" name="QC_7_BD.30_1#0110828f4.choices?pid=6d476046c&amp;color=0,0,0&amp;vtp=1&amp;bbb=1&amp;hs=1"/>
          <p:cNvSpPr/>
          <p:nvPr/>
        </p:nvSpPr>
        <p:spPr>
          <a:xfrm>
            <a:off x="612648" y="3060763"/>
            <a:ext cx="10963656" cy="24967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该电容器是通过改变极板间的距离来改变电容的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动片完全旋出时电容最小，完全旋入时电容最大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可调电容器的定片必须接电源的正极，动片必须接电源的负极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为了增大该电容器的电容，可在动片与定片的间隙充入某种电介质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31_1#0110828f4?pid=6d476046c&amp;color=0,0,0&amp;vtp=1&amp;bt=1&amp;bbb=1&amp;hb=1"/>
              <p:cNvSpPr/>
              <p:nvPr/>
            </p:nvSpPr>
            <p:spPr>
              <a:xfrm>
                <a:off x="612648" y="468000"/>
                <a:ext cx="10963656" cy="4339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由图可知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，可调电容器是通过改变极板间的正对面积改变电容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可知当动片完全旋出时，正对面积最小，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电容最小，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完全旋入时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，正对面积最大，电容最大，故A错误，B正确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；可调电容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器的定片和动片均为金属片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，没有规定正负极的接法，故C错误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；根据</a:t>
                </a:r>
              </a:p>
              <a:p>
                <a:pPr latinLnBrk="1">
                  <a:lnSpc>
                    <a:spcPts val="72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可知为了增大该电容器的电容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，可在动片与定片的间隙充入某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种电介质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7_AS.31_1#0110828f4?pid=6d47604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339717"/>
              </a:xfrm>
              <a:prstGeom prst="rect">
                <a:avLst/>
              </a:prstGeom>
              <a:blipFill>
                <a:blip r:embed="rId3"/>
                <a:stretch>
                  <a:fillRect l="-2002" r="-1557" b="-47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68109ed2.fixed?pid=63d95649a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4800"/>
              </a:lnSpc>
            </a:pPr>
            <a:r>
              <a:rPr lang="en-US" altLang="zh-CN" sz="39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39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9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平行板电容器的两类动态问题</a:t>
            </a:r>
            <a:endParaRPr lang="en-US" altLang="zh-CN" sz="3900" dirty="0"/>
          </a:p>
        </p:txBody>
      </p:sp>
      <p:sp>
        <p:nvSpPr>
          <p:cNvPr id="3" name="C_4#c68109ed2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d85186b3?pid=c68109ed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7cd8567e0?sp=1&amp;pid=1d85186b3&amp;color=0,0,0&amp;vtp=1&amp;bbb=1"/>
              <p:cNvSpPr/>
              <p:nvPr/>
            </p:nvSpPr>
            <p:spPr>
              <a:xfrm>
                <a:off x="612648" y="1181724"/>
                <a:ext cx="10963656" cy="1943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1.平行板电容器动态问题的分析方法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抓住不变量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，分析变化量，紧抓三个公式：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P_6_BD#7cd8567e0?sp=1&amp;pid=1d85186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1943100"/>
              </a:xfrm>
              <a:prstGeom prst="rect">
                <a:avLst/>
              </a:prstGeom>
              <a:blipFill>
                <a:blip r:embed="rId3"/>
                <a:stretch>
                  <a:fillRect l="-2002" b="-59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7cd8567e0?sp=1&amp;pid=1d85186b3&amp;color=0,0,0&amp;mp=1&amp;vtp=1&amp;bt=1&amp;bbb=1"/>
              <p:cNvSpPr/>
              <p:nvPr/>
            </p:nvSpPr>
            <p:spPr>
              <a:xfrm>
                <a:off x="612648" y="468000"/>
                <a:ext cx="10963656" cy="45901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.平行板电容器的两类典型问题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（1）平行板电容器始终连接在电源两端：电势差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7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∝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r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的变化而变化。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7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𝐶𝑈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⋅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可知，当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不变时，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也随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r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的变化而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变化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7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𝑑</m:t>
                        </m:r>
                      </m:den>
                    </m:f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∝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可知，当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不变时，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的变化而变化。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6_BD#7cd8567e0?sp=1&amp;pid=1d85186b3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590161"/>
              </a:xfrm>
              <a:prstGeom prst="rect">
                <a:avLst/>
              </a:prstGeom>
              <a:blipFill>
                <a:blip r:embed="rId3"/>
                <a:stretch>
                  <a:fillRect l="-2002" r="-167" b="-25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3d95649a.fixed?pid=ae25ed830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第十章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静电场中的能量</a:t>
            </a:r>
            <a:endParaRPr lang="en-US" altLang="zh-CN" sz="4000" dirty="0"/>
          </a:p>
        </p:txBody>
      </p:sp>
      <p:sp>
        <p:nvSpPr>
          <p:cNvPr id="3" name="C_3#63d95649a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63d95649a.fixed?pid=ae25ed830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第4节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电容器的电容</a:t>
            </a:r>
            <a:endParaRPr lang="en-US" altLang="zh-CN" sz="3380" dirty="0"/>
          </a:p>
        </p:txBody>
      </p:sp>
      <p:sp>
        <p:nvSpPr>
          <p:cNvPr id="5" name="C_3_BD#63d95649a.fixed?pid=ae25ed830&amp;color=0,173,163&amp;vtp=1&amp;bbb=1"/>
          <p:cNvSpPr/>
          <p:nvPr/>
        </p:nvSpPr>
        <p:spPr>
          <a:xfrm>
            <a:off x="877824" y="4142232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第2课时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平行板电容器的电容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7cd8567e0?sp=1&amp;pid=1d85186b3&amp;color=0,0,0&amp;vtp=1&amp;bt=1&amp;bbb=1&amp;hb=1"/>
              <p:cNvSpPr/>
              <p:nvPr/>
            </p:nvSpPr>
            <p:spPr>
              <a:xfrm>
                <a:off x="612648" y="468000"/>
                <a:ext cx="10963656" cy="33367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（2）平行板电容器充电后，切断与电源的连接：电荷量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保持不变。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∝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的变化而变化。</a:t>
                </a:r>
                <a:endParaRPr lang="en-US" altLang="zh-CN" sz="2800" dirty="0"/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𝐶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𝑘𝑑𝑄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∝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𝑑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的变化而变化。</a:t>
                </a:r>
                <a:endParaRPr lang="en-US" altLang="zh-CN" sz="2800" dirty="0"/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𝑑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𝐶𝑑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𝑘𝑄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∝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的变化而变化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，并且与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无关。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6_BD#7cd8567e0?sp=1&amp;pid=1d85186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336735"/>
              </a:xfrm>
              <a:prstGeom prst="rect">
                <a:avLst/>
              </a:prstGeom>
              <a:blipFill>
                <a:blip r:embed="rId3"/>
                <a:stretch>
                  <a:fillRect l="-2002" r="-278" b="-62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bc1e98a7?pid=c68109ed2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6_BD.32_1#61641c8fa?htil=4&amp;pid=fbc1e98a7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48696" y="1200012"/>
            <a:ext cx="2478024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2_2#61641c8fa?htil=4&amp;sp=1&amp;pid=fbc1e98a7&amp;color=0,0,0&amp;vtp=1&amp;bbb=1&amp;hb=1&amp;hs=1"/>
              <p:cNvSpPr/>
              <p:nvPr/>
            </p:nvSpPr>
            <p:spPr>
              <a:xfrm>
                <a:off x="612648" y="1181724"/>
                <a:ext cx="8357616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（2024辽宁高一期末）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，一平行板电容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器两极板水平正对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，正极板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N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接地，开关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，一带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电油滴静止在两极板间的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点，若保持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板不动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，而将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板向左移动少许，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则下列说法正确的是(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6_BD.32_2#61641c8fa?htil=4&amp;sp=1&amp;pid=fbc1e98a7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8357616" cy="2496757"/>
              </a:xfrm>
              <a:prstGeom prst="rect">
                <a:avLst/>
              </a:prstGeom>
              <a:blipFill>
                <a:blip r:embed="rId4"/>
                <a:stretch>
                  <a:fillRect l="-2626" r="-1678" b="-8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33_1#61641c8fa.bracket?pid=fbc1e98a7&amp;color=0,0,0&amp;vpa=12&amp;vtp=1"/>
          <p:cNvSpPr/>
          <p:nvPr/>
        </p:nvSpPr>
        <p:spPr>
          <a:xfrm>
            <a:off x="7314280" y="3111489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34_1#61641c8fa.choices?pid=fbc1e98a7&amp;color=0,0,0&amp;vtp=1&amp;bbb=1&amp;hs=1"/>
              <p:cNvSpPr/>
              <p:nvPr/>
            </p:nvSpPr>
            <p:spPr>
              <a:xfrm>
                <a:off x="612648" y="3680460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58977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电容器的电容减小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点的电势升高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  <a:tabLst>
                    <a:tab pos="5589778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点的电场强度增大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油滴竖直向下运动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BD.34_1#61641c8fa.choices?pid=fbc1e98a7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80460"/>
                <a:ext cx="10963656" cy="1201357"/>
              </a:xfrm>
              <a:prstGeom prst="rect">
                <a:avLst/>
              </a:prstGeom>
              <a:blipFill>
                <a:blip r:embed="rId5"/>
                <a:stretch>
                  <a:fillRect l="-2002" b="-17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5_1#61641c8fa?pid=fbc1e98a7&amp;color=0,0,0&amp;vtp=1&amp;bt=1&amp;bbb=1&amp;hb=1"/>
              <p:cNvSpPr/>
              <p:nvPr/>
            </p:nvSpPr>
            <p:spPr>
              <a:xfrm>
                <a:off x="612648" y="466344"/>
                <a:ext cx="10963656" cy="4339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板向左移动，两极板正对面积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减小，由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容减小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，A正确；电路闭合，电容器两极板间电压保持不变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，由题意可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知极板间距不变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点的电场强度不变，C错误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；下极板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接地电势为零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点的场强不变，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与下极板间距离不变，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点电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势不变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，B错误；因为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点的电场强度不变，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故油滴受到的静电力不变，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油滴仍然静止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35_1#61641c8fa?pid=fbc1e98a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4339717"/>
              </a:xfrm>
              <a:prstGeom prst="rect">
                <a:avLst/>
              </a:prstGeom>
              <a:blipFill>
                <a:blip r:embed="rId3"/>
                <a:stretch>
                  <a:fillRect l="-2002" r="-3281" b="-49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e97eb71f9?sp=1&amp;pid=fbc1e98a7&amp;color=0,0,0&amp;vtp=1&amp;bt=1&amp;bbb=1"/>
          <p:cNvSpPr/>
          <p:nvPr/>
        </p:nvSpPr>
        <p:spPr>
          <a:xfrm>
            <a:off x="612648" y="466345"/>
            <a:ext cx="10963656" cy="5990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7_BD.36_1#c806be466?htil=5&amp;pid=e97eb71f9&amp;color=0,0,0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50025" y="1114044"/>
            <a:ext cx="4268011" cy="177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BD.36_2#c806be466?htil=5&amp;sp=1&amp;pid=e97eb71f9&amp;color=0,0,0&amp;vtp=1&amp;bbb=1&amp;hb=1&amp;hs=1"/>
          <p:cNvSpPr/>
          <p:nvPr/>
        </p:nvSpPr>
        <p:spPr>
          <a:xfrm>
            <a:off x="612648" y="1126744"/>
            <a:ext cx="6318504" cy="182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（2023山东菏泽期末</a:t>
            </a:r>
            <a:r>
              <a:rPr lang="en-US" altLang="zh-CN" sz="2800" b="0" i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如图为某一机器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人上的电容式位移传感器工作时的简化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模型图。当被测物体在左右方向上发生</a:t>
            </a:r>
            <a:endParaRPr lang="en-US" altLang="zh-CN" sz="2800" dirty="0"/>
          </a:p>
        </p:txBody>
      </p:sp>
      <p:sp>
        <p:nvSpPr>
          <p:cNvPr id="5" name="QC_7_AN.37_1#c806be466.bracket?pid=e97eb71f9&amp;color=0,0,0&amp;vpa=13&amp;vtp=1"/>
          <p:cNvSpPr/>
          <p:nvPr/>
        </p:nvSpPr>
        <p:spPr>
          <a:xfrm>
            <a:off x="5011052" y="4890644"/>
            <a:ext cx="515938" cy="5582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BD.38_1#c806be466.choices?pid=e97eb71f9&amp;color=0,0,0&amp;vtp=1&amp;bbb=1&amp;hs=1"/>
              <p:cNvSpPr/>
              <p:nvPr/>
            </p:nvSpPr>
            <p:spPr>
              <a:xfrm>
                <a:off x="612648" y="5421440"/>
                <a:ext cx="10963656" cy="11791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000"/>
                  </a:lnSpc>
                  <a:tabLst>
                    <a:tab pos="558977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向右移动时，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𝜃</m:t>
                    </m:r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向左移动时，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</a:t>
                </a:r>
                <a:endParaRPr lang="en-US" altLang="zh-CN" sz="2800" dirty="0"/>
              </a:p>
              <a:p>
                <a:pPr latinLnBrk="1">
                  <a:lnSpc>
                    <a:spcPts val="4800"/>
                  </a:lnSpc>
                  <a:tabLst>
                    <a:tab pos="5589778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向右移动时，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𝜃</m:t>
                    </m:r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向左移动时，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7_BD.38_1#c806be466.choices?pid=e97eb71f9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5421440"/>
                <a:ext cx="10963656" cy="1179132"/>
              </a:xfrm>
              <a:prstGeom prst="rect">
                <a:avLst/>
              </a:prstGeom>
              <a:blipFill>
                <a:blip r:embed="rId4"/>
                <a:stretch>
                  <a:fillRect l="-2002" b="-180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7_BD.36_2#c806be466?htil=5&amp;sp=1&amp;pid=e97eb71f9&amp;color=0,0,0&amp;vtp=1&amp;bbb=1&amp;hb=1&amp;hs=1">
                <a:extLst>
                  <a:ext uri="{FF2B5EF4-FFF2-40B4-BE49-F238E27FC236}">
                    <a16:creationId xmlns:a16="http://schemas.microsoft.com/office/drawing/2014/main" id="{151E137E-8767-73AC-92AC-5E4796657B90}"/>
                  </a:ext>
                </a:extLst>
              </p:cNvPr>
              <p:cNvSpPr/>
              <p:nvPr/>
            </p:nvSpPr>
            <p:spPr>
              <a:xfrm>
                <a:off x="611994" y="2995740"/>
                <a:ext cx="10968012" cy="24491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位移时，电介质板随之在电容器两极板之间移动，连接电容器的静电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计会显示电容器两端电压的变化，进而能测出电容的变化，最后就能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探测到物体位移的变化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。保持电容器带电荷量不变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，若静电计上的指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针偏角为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，则被测物体 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7" name="QC_7_BD.36_2#c806be466?htil=5&amp;sp=1&amp;pid=e97eb71f9&amp;color=0,0,0&amp;vtp=1&amp;bbb=1&amp;hb=1&amp;hs=1">
                <a:extLst>
                  <a:ext uri="{FF2B5EF4-FFF2-40B4-BE49-F238E27FC236}">
                    <a16:creationId xmlns:a16="http://schemas.microsoft.com/office/drawing/2014/main" id="{151E137E-8767-73AC-92AC-5E4796657B9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4" y="2995740"/>
                <a:ext cx="10968012" cy="2449132"/>
              </a:xfrm>
              <a:prstGeom prst="rect">
                <a:avLst/>
              </a:prstGeom>
              <a:blipFill>
                <a:blip r:embed="rId5"/>
                <a:stretch>
                  <a:fillRect l="-1944" b="-89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39_1#c806be466?pid=e97eb71f9&amp;color=0,0,0&amp;vtp=1&amp;bt=1&amp;bbb=1&amp;hb=1"/>
              <p:cNvSpPr/>
              <p:nvPr/>
            </p:nvSpPr>
            <p:spPr>
              <a:xfrm>
                <a:off x="612648" y="466344"/>
                <a:ext cx="10963656" cy="43255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可知，当被测物体带动电介质板向右移动时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，导致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两极板间电介质的相对介电常数减小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，则电容减小，根据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电荷量不变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𝜃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变大，故A正确，C错误；由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当被测物体带动电介质板向左移动时，导致两极板间电介质的相对介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电常数增大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，则电容增大，根据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𝐶𝑈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可知，电荷量不变，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减小，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变小，故B、D错误。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7_AS.39_1#c806be466?pid=e97eb71f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4325557"/>
              </a:xfrm>
              <a:prstGeom prst="rect">
                <a:avLst/>
              </a:prstGeom>
              <a:blipFill>
                <a:blip r:embed="rId3"/>
                <a:stretch>
                  <a:fillRect l="-2002" r="-3448" b="-49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7_BD.40_1#a73af4119?htil=6&amp;pid=e97eb71f9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8416" y="486288"/>
            <a:ext cx="2459736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7_BD.40_2#a73af4119?htil=6&amp;sp=1&amp;pid=e97eb71f9&amp;color=0,0,0&amp;vtp=1&amp;bt=1&amp;bbb=1&amp;hb=1&amp;hs=1"/>
              <p:cNvSpPr/>
              <p:nvPr/>
            </p:nvSpPr>
            <p:spPr>
              <a:xfrm>
                <a:off x="612648" y="468000"/>
                <a:ext cx="8375904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（2024湖北十堰高一期末</a:t>
                </a:r>
                <a:r>
                  <a:rPr lang="en-US" altLang="zh-CN" sz="2800" b="0" i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在如图所示的电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路中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，一带电油滴恰能静止于一水平固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定的平行板电容器中的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。下列说法正确的是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7_BD.40_2#a73af4119?htil=6&amp;sp=1&amp;pid=e97eb71f9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8375904" cy="2496757"/>
              </a:xfrm>
              <a:prstGeom prst="rect">
                <a:avLst/>
              </a:prstGeom>
              <a:blipFill>
                <a:blip r:embed="rId4"/>
                <a:stretch>
                  <a:fillRect l="-2620" r="-1965" b="-8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41_1#a73af4119.bracket?pid=e97eb71f9&amp;color=0,0,0&amp;vpa=14&amp;vtp=1&amp;bbb=1"/>
          <p:cNvSpPr/>
          <p:nvPr/>
        </p:nvSpPr>
        <p:spPr>
          <a:xfrm>
            <a:off x="940466" y="2397765"/>
            <a:ext cx="773113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BD.42_1#a73af4119.choices?pid=e97eb71f9&amp;color=0,0,0&amp;vtp=1&amp;bbb=1&amp;hs=1"/>
              <p:cNvSpPr/>
              <p:nvPr/>
            </p:nvSpPr>
            <p:spPr>
              <a:xfrm>
                <a:off x="612648" y="3028320"/>
                <a:ext cx="10963656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油滴带负电荷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仅将极板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缓慢下移，油滴将向上运动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仅将极板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缓慢下移，静电计指针的张角变小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断开后，仅将极板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缓慢下移，油滴静止不动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7_BD.42_1#a73af4119.choices?pid=e97eb71f9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028320"/>
                <a:ext cx="10963656" cy="2496757"/>
              </a:xfrm>
              <a:prstGeom prst="rect">
                <a:avLst/>
              </a:prstGeom>
              <a:blipFill>
                <a:blip r:embed="rId5"/>
                <a:stretch>
                  <a:fillRect l="-2002" b="-8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43_1#a73af4119?pid=e97eb71f9&amp;color=0,0,0&amp;vtp=1&amp;bt=1&amp;bbb=1&amp;hb=1"/>
              <p:cNvSpPr/>
              <p:nvPr/>
            </p:nvSpPr>
            <p:spPr>
              <a:xfrm>
                <a:off x="612648" y="468000"/>
                <a:ext cx="10963656" cy="5076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电容器上极板带正电，可知油滴带负电荷，选项A正确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仅将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极板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缓慢下移，则板间距增加，根据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可知，场强减小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，静电力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，则油滴将向下运动，选项B错误；仅将极板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缓慢下移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，电容器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两极板间电势差不变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，则静电计指针的张角不变，选项C错误；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断开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后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，仅将极板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缓慢下移，两极板带电荷量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不变，根据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58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𝑘𝑄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，两极板间场强不变，则油滴静止不动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7_AS.43_1#a73af4119?pid=e97eb71f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076317"/>
              </a:xfrm>
              <a:prstGeom prst="rect">
                <a:avLst/>
              </a:prstGeom>
              <a:blipFill>
                <a:blip r:embed="rId3"/>
                <a:stretch>
                  <a:fillRect l="-2002" r="-723" b="-40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4e8367f19?pid=63d95649a&amp;color=0,0,0&amp;vtp=1&amp;bt=1&amp;bbb=1&amp;hb=1"/>
          <p:cNvSpPr/>
          <p:nvPr/>
        </p:nvSpPr>
        <p:spPr>
          <a:xfrm>
            <a:off x="612648" y="468000"/>
            <a:ext cx="10963656" cy="18632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课时学习素养目标：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1.了解影响平行板电容器电容大小的因素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，并能进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行相关分析与计算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。（科学思维）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.掌握平行板电容器两类动态变化问题的分析方法。（科学思维）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ca2f53e8e?lid=ca2f53e8e&amp;cid=ca2f53e8e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2468880"/>
            <a:ext cx="429768" cy="429768"/>
          </a:xfrm>
          <a:prstGeom prst="rect">
            <a:avLst/>
          </a:prstGeom>
        </p:spPr>
      </p:pic>
      <p:sp>
        <p:nvSpPr>
          <p:cNvPr id="3" name="C_1#目录1:ca2f53e8e?lid=ca2f53e8e&amp;cid=ca2f53e8e&amp;vtp=1&amp;bt=1&amp;bbb=1">
            <a:hlinkClick r:id="rId3" action="ppaction://hlinksldjump"/>
          </p:cNvPr>
          <p:cNvSpPr/>
          <p:nvPr/>
        </p:nvSpPr>
        <p:spPr>
          <a:xfrm>
            <a:off x="3675888" y="2432304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平行板电容器的电容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常用电容器</a:t>
            </a:r>
            <a:endParaRPr lang="en-US" altLang="zh-CN" sz="3050" dirty="0"/>
          </a:p>
        </p:txBody>
      </p:sp>
      <p:pic>
        <p:nvPicPr>
          <p:cNvPr id="4" name="C_1#目录1:ca2f53e8e?lid=c68109ed2&amp;cid=c68109ed2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3401568"/>
            <a:ext cx="429768" cy="429768"/>
          </a:xfrm>
          <a:prstGeom prst="rect">
            <a:avLst/>
          </a:prstGeom>
        </p:spPr>
      </p:pic>
      <p:sp>
        <p:nvSpPr>
          <p:cNvPr id="5" name="C_1#目录1:ca2f53e8e?lid=c68109ed2&amp;cid=c68109ed2&amp;vtp=1&amp;bbb=1">
            <a:hlinkClick r:id="rId5" action="ppaction://hlinksldjump"/>
          </p:cNvPr>
          <p:cNvSpPr/>
          <p:nvPr/>
        </p:nvSpPr>
        <p:spPr>
          <a:xfrm>
            <a:off x="3675888" y="3364992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平行板电容器的两类动态问题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a2f53e8e.fixed?pid=63d95649a&amp;color=0,173,163&amp;vtp=1&amp;bbb=1&amp;hb=1"/>
          <p:cNvSpPr/>
          <p:nvPr/>
        </p:nvSpPr>
        <p:spPr>
          <a:xfrm>
            <a:off x="1417320" y="2225040"/>
            <a:ext cx="9363456" cy="115824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4700"/>
              </a:lnSpc>
            </a:pPr>
            <a:r>
              <a:rPr lang="en-US" altLang="zh-CN" sz="38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38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8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平行板电容器的电容</a:t>
            </a:r>
            <a:r>
              <a:rPr lang="en-US" altLang="zh-CN" sz="38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8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常用电容器</a:t>
            </a:r>
            <a:endParaRPr lang="en-US" altLang="zh-CN" sz="3800" dirty="0"/>
          </a:p>
        </p:txBody>
      </p:sp>
      <p:sp>
        <p:nvSpPr>
          <p:cNvPr id="3" name="C_4#ca2f53e8e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1_1#332a17e31?htil=1&amp;pid=ca2f53e8e&amp;color=0,0,0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74328" y="486288"/>
            <a:ext cx="4151376" cy="308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1_2#332a17e31?htil=1&amp;pid=ca2f53e8e&amp;color=0,0,0&amp;vtp=1&amp;bt=1&amp;bbb=1&amp;hb=1&amp;hs=1"/>
              <p:cNvSpPr/>
              <p:nvPr/>
            </p:nvSpPr>
            <p:spPr>
              <a:xfrm>
                <a:off x="612648" y="468000"/>
                <a:ext cx="6684264" cy="31589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利用如图所示的实验装置探究影响平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行板电容器电容的决定因素，两极板充完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电后与电源断开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，此时两极板上的电荷量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，实验时发现在两极板间距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，改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变两极板正对面积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，静电计的指针偏角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5_BD.1_2#332a17e31?htil=1&amp;pid=ca2f53e8e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6684264" cy="3158935"/>
              </a:xfrm>
              <a:prstGeom prst="rect">
                <a:avLst/>
              </a:prstGeom>
              <a:blipFill>
                <a:blip r:embed="rId4"/>
                <a:stretch>
                  <a:fillRect l="-3285" r="-2190" b="-65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5_AN.2_1#332a17e31?pid=ca2f53e8e&amp;color=0,0,0&amp;vtp=1&amp;bbb=1&amp;hs=1"/>
          <p:cNvSpPr/>
          <p:nvPr/>
        </p:nvSpPr>
        <p:spPr>
          <a:xfrm>
            <a:off x="612648" y="561581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两极板的正对面积、两极板间距、两极板之间的电介质。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1_2#332a17e31?htil=1&amp;pid=ca2f53e8e&amp;color=0,0,0&amp;vtp=1&amp;bt=1&amp;bbb=1&amp;hb=1&amp;hs=1">
                <a:extLst>
                  <a:ext uri="{FF2B5EF4-FFF2-40B4-BE49-F238E27FC236}">
                    <a16:creationId xmlns:a16="http://schemas.microsoft.com/office/drawing/2014/main" id="{DB3B5DF0-6083-F2BE-FBC6-CD3423E1EEFB}"/>
                  </a:ext>
                </a:extLst>
              </p:cNvPr>
              <p:cNvSpPr/>
              <p:nvPr/>
            </p:nvSpPr>
            <p:spPr>
              <a:xfrm>
                <a:off x="612648" y="3696340"/>
                <a:ext cx="10968012" cy="18635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发生变化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不变，改变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，指针偏角也发生变化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；保持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都不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变，在两极板间插入电介质时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指针偏角也发生变化，说明平行板电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容器的电容与哪些因素有关？（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静电计是测量两极板间电压的仪器）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O_5_BD.1_2#332a17e31?htil=1&amp;pid=ca2f53e8e&amp;color=0,0,0&amp;vtp=1&amp;bt=1&amp;bbb=1&amp;hb=1&amp;hs=1">
                <a:extLst>
                  <a:ext uri="{FF2B5EF4-FFF2-40B4-BE49-F238E27FC236}">
                    <a16:creationId xmlns:a16="http://schemas.microsoft.com/office/drawing/2014/main" id="{DB3B5DF0-6083-F2BE-FBC6-CD3423E1EE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96340"/>
                <a:ext cx="10968012" cy="1863535"/>
              </a:xfrm>
              <a:prstGeom prst="rect">
                <a:avLst/>
              </a:prstGeom>
              <a:blipFill>
                <a:blip r:embed="rId5"/>
                <a:stretch>
                  <a:fillRect l="-2001" r="-278" b="-114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0881339e?pid=ca2f53e8e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f580a3d7e?sp=1&amp;pid=e0881339e&amp;color=0,0,0&amp;vtp=1&amp;bbb=1"/>
              <p:cNvSpPr/>
              <p:nvPr/>
            </p:nvSpPr>
            <p:spPr>
              <a:xfrm>
                <a:off x="612648" y="1181724"/>
                <a:ext cx="10963656" cy="3886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.平行板电容器的电容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（1）平行板电容器电容的决定因素：电容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与两极板间电介质的相对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介电常数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r</m:t>
                        </m:r>
                      </m:sub>
                    </m:sSub>
                  </m:oMath>
                </a14:m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跟极板的正对面积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，跟极板间的距离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（2）平行板电容器电容的决定式：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𝜀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r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为电介质的相对介电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常数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𝑘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为静电力常量。当两极板间是真空时，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P_6_BD#f580a3d7e?sp=1&amp;pid=e0881339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3886200"/>
              </a:xfrm>
              <a:prstGeom prst="rect">
                <a:avLst/>
              </a:prstGeom>
              <a:blipFill>
                <a:blip r:embed="rId3"/>
                <a:stretch>
                  <a:fillRect l="-2002" r="-667" b="-31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_6_AN.3_1#f580a3d7e.blank?pid=e0881339e&amp;color=0,0,0&amp;vpa=1&amp;vtp=1&amp;bbb=1"/>
          <p:cNvSpPr/>
          <p:nvPr/>
        </p:nvSpPr>
        <p:spPr>
          <a:xfrm>
            <a:off x="2693638" y="24466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正比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7" name="P_6_AN.4_1#f580a3d7e.blank?pid=e0881339e&amp;color=0,0,0&amp;vpa=2&amp;vtp=1&amp;bbb=1"/>
          <p:cNvSpPr/>
          <p:nvPr/>
        </p:nvSpPr>
        <p:spPr>
          <a:xfrm>
            <a:off x="7512272" y="24466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正比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8" name="P_6_AN.5_1#f580a3d7e.blank?pid=e0881339e&amp;color=0,0,0&amp;vpa=3&amp;vtp=1&amp;bbb=1"/>
          <p:cNvSpPr/>
          <p:nvPr/>
        </p:nvSpPr>
        <p:spPr>
          <a:xfrm>
            <a:off x="1196244" y="30943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反比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P_6_AN.6_1#f580a3d7e.blank?pid=e0881339e&amp;color=0,0,0&amp;vpa=4&amp;vtp=1&amp;bbb=1&amp;rh=54"/>
              <p:cNvSpPr/>
              <p:nvPr/>
            </p:nvSpPr>
            <p:spPr>
              <a:xfrm>
                <a:off x="6753226" y="3659505"/>
                <a:ext cx="831850" cy="6112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  <m:t>𝜺</m:t>
                            </m:r>
                          </m:e>
                          <m:sub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  <m:t>𝐫</m:t>
                            </m:r>
                          </m:sub>
                        </m:sSub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𝑺</m:t>
                        </m:r>
                      </m:num>
                      <m:den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𝟒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𝛑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𝒌𝒅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9" name="P_6_AN.6_1#f580a3d7e.blank?pid=e0881339e&amp;color=0,0,0&amp;vpa=4&amp;vtp=1&amp;bbb=1&amp;rh=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3226" y="3659505"/>
                <a:ext cx="831850" cy="6112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580a3d7e?sp=1&amp;pid=e0881339e&amp;color=0,0,0&amp;vtp=1&amp;bt=1&amp;bbb=1"/>
          <p:cNvSpPr/>
          <p:nvPr/>
        </p:nvSpPr>
        <p:spPr>
          <a:xfrm>
            <a:off x="612648" y="468000"/>
            <a:ext cx="10963656" cy="18632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.常用电容器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（1）固定电容器：聚苯乙烯电容器和电解电容器。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（2）可变电容器：通过改变两组铝片的正对面积来改变电容的电容器。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324a5fee0?pid=e0881339e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>
              <a:solidFill>
                <a:srgbClr val="000000"/>
              </a:solidFill>
            </a:endParaRPr>
          </a:p>
        </p:txBody>
      </p:sp>
      <p:sp>
        <p:nvSpPr>
          <p:cNvPr id="3" name="QO_7_BD.7_1#c7436497a?pid=324a5fee0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4" name="QT_8_BD.8_1#d48ec25be?pid=c7436497a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将平行板电容器两极板的间距变大，电容将增大。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5" name="QT_8_AN.9_1#d48ec25be.bracket?pid=c7436497a&amp;color=0,0,0&amp;vpa=5&amp;vtp=1"/>
          <p:cNvSpPr/>
          <p:nvPr/>
        </p:nvSpPr>
        <p:spPr>
          <a:xfrm>
            <a:off x="9893967" y="1765808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6" name="QT_8_AS.10_1#d48ec25be?pid=c7436497a&amp;color=0,0,0&amp;vtp=1&amp;bbb=1"/>
          <p:cNvSpPr/>
          <p:nvPr/>
        </p:nvSpPr>
        <p:spPr>
          <a:xfrm>
            <a:off x="612648" y="240080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平行板电容器的电容与两极板间距成反比。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7" name="QT_8_BD.11_1#90724f6bf?pid=c7436497a&amp;color=0,0,0&amp;vtp=1&amp;bbb=1&amp;hb=1"/>
          <p:cNvSpPr/>
          <p:nvPr/>
        </p:nvSpPr>
        <p:spPr>
          <a:xfrm>
            <a:off x="612648" y="3030283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将平行板电容器两极板平行错开，使正对面积减小，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电容将减小。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8" name="QT_8_AN.12_1#90724f6bf.bracket?pid=c7436497a&amp;color=0,0,0&amp;vpa=6&amp;vtp=1"/>
          <p:cNvSpPr/>
          <p:nvPr/>
        </p:nvSpPr>
        <p:spPr>
          <a:xfrm>
            <a:off x="1740567" y="3664648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9" name="QT_8_BD.13_1#57377b076?pid=c7436497a&amp;color=0,0,0&amp;vtp=1&amp;bbb=1"/>
          <p:cNvSpPr/>
          <p:nvPr/>
        </p:nvSpPr>
        <p:spPr>
          <a:xfrm>
            <a:off x="612648" y="429945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在平行板电容器极板间插入电介质，电容将增大。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sp>
        <p:nvSpPr>
          <p:cNvPr id="10" name="QT_8_AN.14_1#57377b076.bracket?pid=c7436497a&amp;color=0,0,0&amp;vpa=7&amp;vtp=1"/>
          <p:cNvSpPr/>
          <p:nvPr/>
        </p:nvSpPr>
        <p:spPr>
          <a:xfrm>
            <a:off x="9970167" y="4286123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QT_8_BD.15_1#6cc938179?pid=c7436497a&amp;color=0,0,0&amp;vtp=1&amp;bbb=1"/>
              <p:cNvSpPr/>
              <p:nvPr/>
            </p:nvSpPr>
            <p:spPr>
              <a:xfrm>
                <a:off x="612648" y="4855845"/>
                <a:ext cx="10963656" cy="8188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0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公式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𝜀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r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可用来计算任何电容器的电容。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1" name="QT_8_BD.15_1#6cc938179?pid=c7436497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855845"/>
                <a:ext cx="10963656" cy="818833"/>
              </a:xfrm>
              <a:prstGeom prst="rect">
                <a:avLst/>
              </a:prstGeom>
              <a:blipFill>
                <a:blip r:embed="rId3"/>
                <a:stretch>
                  <a:fillRect l="-200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QT_8_AN.16_1#6cc938179.bracket?pid=c7436497a&amp;color=0,0,0&amp;vpa=8&amp;vtp=1"/>
          <p:cNvSpPr/>
          <p:nvPr/>
        </p:nvSpPr>
        <p:spPr>
          <a:xfrm>
            <a:off x="8979567" y="5163058"/>
            <a:ext cx="615950" cy="41078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13" name="QT_8_AS.17_1#6cc938179?pid=c7436497a&amp;color=0,0,0&amp;vtp=1&amp;bbb=1"/>
          <p:cNvSpPr/>
          <p:nvPr/>
        </p:nvSpPr>
        <p:spPr>
          <a:xfrm>
            <a:off x="612648" y="5676392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它只能用来计算平行板电容器的电容。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1080</Words>
  <Application>Microsoft Office PowerPoint</Application>
  <PresentationFormat>宽屏</PresentationFormat>
  <Paragraphs>182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华文细黑</vt:lpstr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2024-05-07T10:35:20Z</dcterms:created>
  <dcterms:modified xsi:type="dcterms:W3CDTF">2024-05-07T10:36:57Z</dcterms:modified>
  <cp:category/>
  <cp:contentStatus/>
</cp:coreProperties>
</file>